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  <p:sldMasterId id="2147483797" r:id="rId5"/>
  </p:sldMasterIdLst>
  <p:notesMasterIdLst>
    <p:notesMasterId r:id="rId22"/>
  </p:notesMasterIdLst>
  <p:handoutMasterIdLst>
    <p:handoutMasterId r:id="rId23"/>
  </p:handoutMasterIdLst>
  <p:sldIdLst>
    <p:sldId id="309" r:id="rId6"/>
    <p:sldId id="306" r:id="rId7"/>
    <p:sldId id="312" r:id="rId8"/>
    <p:sldId id="311" r:id="rId9"/>
    <p:sldId id="313" r:id="rId10"/>
    <p:sldId id="317" r:id="rId11"/>
    <p:sldId id="322" r:id="rId12"/>
    <p:sldId id="314" r:id="rId13"/>
    <p:sldId id="315" r:id="rId14"/>
    <p:sldId id="319" r:id="rId15"/>
    <p:sldId id="318" r:id="rId16"/>
    <p:sldId id="288" r:id="rId17"/>
    <p:sldId id="324" r:id="rId18"/>
    <p:sldId id="323" r:id="rId19"/>
    <p:sldId id="320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C59C93"/>
    <a:srgbClr val="F7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524" autoAdjust="0"/>
  </p:normalViewPr>
  <p:slideViewPr>
    <p:cSldViewPr snapToGrid="0">
      <p:cViewPr varScale="1">
        <p:scale>
          <a:sx n="64" d="100"/>
          <a:sy n="64" d="100"/>
        </p:scale>
        <p:origin x="672" y="4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3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7BE5-DC16-7662-EAF2-E11BD670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CE86-05DF-472A-2ADC-2D194FC3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6E82-83C6-E16D-28FB-FC4B630C1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BE4D-427B-F86E-48D2-47F6EA2B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A5A8F-ED02-B6D1-A8DB-7B81DD96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702DC-9B69-9B3B-E45F-270CBAB8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985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61A4-15BF-3D1A-5FE5-BE5DB319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0435D-D7C5-1A34-C390-140C1F226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41800-D41A-11CD-94F9-0761868A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0E65-2678-1135-3C2A-CD05A3BC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FB371-701F-3495-E62B-A07E8A98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F65F2-30ED-F6EB-7109-D3351FCC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91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3731-8CB0-818F-BBF3-7D52C731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7618B-A15F-62CA-7177-715CD6CC5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D519-D888-67E1-8232-E9FDA529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D909-67A7-2CFE-E16A-335970B5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4F7D-20EE-F81C-BD08-80F2634F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8466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50D50-49F6-F376-FADA-DF0D194F5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6E636-B1D5-6DAC-5EBA-F674A1353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179B-5E02-7606-595F-535637BE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C3F82-9BA9-1F0A-A002-353CD45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A74A-8041-9F42-984B-465B43EF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0329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3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8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55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0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5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4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46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0845-C627-8E1B-DC8D-DC8E945AB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E0896-9EF9-7F05-6507-038AB7F0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4767F-D889-18D7-F9A2-D165547F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C029-FF01-A004-059C-E9C1BA65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504A-70B5-7879-379A-D22CCCF8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0573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E4D7-18CE-015E-90DA-8EFCA6E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23C0-4732-5D78-D105-F1872CAA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B944-E583-2A22-E4D2-AF1E91DD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8F5E-E05E-BC6C-2D70-2CFAC8BA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94500-A122-510C-3642-5D781346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5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7AF4-FB1A-BDC4-164F-5551AB64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0117-1D87-8278-F979-368C8F99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EBCD-554F-27FA-9B02-1E9F072C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8BC43-7FF0-CF90-DCFA-47F8FDC3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DB44-D877-44D6-4D33-F25BA1A9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117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1DA9-8EEE-E404-EAD6-DB4BDC8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ED7A-7ED0-F526-F492-9BED5B0FB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76531-DC2F-02CC-2BF6-21C2262CF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B50F1-F4FA-8E90-966E-F2F4F415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A2411-4A52-A046-6894-F9FD2C5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25389-9317-D8EF-71EA-561B47F2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4004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C5F4-BE3A-AA6F-20E0-DA5119A0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18F1-BC32-5D09-B4E3-09581D70F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B736C-EC03-05B0-CED7-13DEA5369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34D8-F78D-C55C-720C-D2DF59FB9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593FE-E0D0-106C-A78F-39CF895C6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D339F-6E25-2770-D023-88E8DC41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40BDB-2869-5A0E-58F1-F74AEA21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49221-5130-3380-8607-7FCCFF1C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4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268A-17CC-8054-BC26-CEC94790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0D253-AB76-B5F2-C7A1-C1B12EEB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48FC7-8729-259E-5617-65EEB3F8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4218D-1377-BC70-162A-E4900D2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783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8E476-B577-A968-6DAE-7F76F882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5010-1489-8387-9AB2-44824648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45036-7E8A-C3E6-8369-07B3BDEA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535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65125"/>
            <a:ext cx="1088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804" y="1825625"/>
            <a:ext cx="10887012" cy="411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9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FB4B6-F61E-BCFE-5AA3-8BD41044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1CFA-10F9-175A-C421-2C375F86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F4C1-9E51-6C50-DE22-21145B48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26BF-4271-4332-9FF4-ECB2E717E86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2AD1-132A-1442-DD1E-361704B53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D0F1-E8FF-169B-CC61-2BA63F0F0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8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649" r:id="rId18"/>
    <p:sldLayoutId id="2147483654" r:id="rId19"/>
    <p:sldLayoutId id="2147483675" r:id="rId20"/>
    <p:sldLayoutId id="2147483667" r:id="rId21"/>
    <p:sldLayoutId id="2147483651" r:id="rId22"/>
    <p:sldLayoutId id="2147483653" r:id="rId23"/>
    <p:sldLayoutId id="2147483668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importanza-della-cybersecurity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A69EC7E-245B-0217-5FC5-12781E709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marL="0" marR="0">
              <a:spcBef>
                <a:spcPts val="6000"/>
              </a:spcBef>
              <a:spcAft>
                <a:spcPts val="4200"/>
              </a:spcAft>
            </a:pPr>
            <a:r>
              <a:rPr lang="en-US" b="1" kern="0" dirty="0">
                <a:effectLst/>
              </a:rPr>
              <a:t>A new approach to cybersecurity awareness: automated by OpenAI</a:t>
            </a:r>
            <a:br>
              <a:rPr lang="en-US" b="1" kern="0" dirty="0">
                <a:effectLst/>
              </a:rPr>
            </a:br>
            <a:br>
              <a:rPr lang="en-US" sz="900" b="1" kern="0" dirty="0"/>
            </a:br>
            <a:r>
              <a:rPr lang="en-US" sz="1800" b="0" i="1" dirty="0">
                <a:solidFill>
                  <a:srgbClr val="4D748C"/>
                </a:solidFill>
                <a:effectLst/>
                <a:latin typeface="Söhne"/>
              </a:rPr>
              <a:t>Creating a unique cybersecurity awareness program distinct from existing platforms.</a:t>
            </a:r>
            <a:br>
              <a:rPr lang="en-US" sz="1800" b="0" i="1" dirty="0">
                <a:effectLst/>
                <a:latin typeface="Söhne"/>
              </a:rPr>
            </a:br>
            <a:endParaRPr lang="en-US" sz="1800" b="1" i="1" kern="0" dirty="0">
              <a:effectLst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848" y="5013116"/>
            <a:ext cx="4416552" cy="127338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/>
              <a:t>Zende Magloire</a:t>
            </a:r>
          </a:p>
          <a:p>
            <a:pPr algn="r"/>
            <a:r>
              <a:rPr lang="en-US" sz="2400" b="1" dirty="0"/>
              <a:t>Advisor: Dr. Plante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FE83F36-B425-D257-9A10-5DBD8724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SENIOR RESEARCH PROJECT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52C9AB5-C3F4-3390-CC07-98FFD54D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Planning (control group)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Presentation with media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öhne"/>
              </a:rPr>
              <a:t>Carefully selected free KnowBe4 and </a:t>
            </a:r>
            <a:r>
              <a:rPr lang="en-US" sz="1800" dirty="0" err="1">
                <a:solidFill>
                  <a:schemeClr val="bg1"/>
                </a:solidFill>
                <a:latin typeface="Söhne"/>
              </a:rPr>
              <a:t>GoldPhish</a:t>
            </a:r>
            <a:r>
              <a:rPr lang="en-US" sz="1800" dirty="0">
                <a:solidFill>
                  <a:schemeClr val="bg1"/>
                </a:solidFill>
                <a:latin typeface="Söhne"/>
              </a:rPr>
              <a:t> informative security videos for participants in the control group to view during their training.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8165592" y="3548340"/>
            <a:ext cx="2743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422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Experimenting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Moved from initial trials in OpenAI playground to coding the functional program designed to pose questions and offer feedback until participants answer 3</a:t>
            </a:r>
            <a:r>
              <a:rPr lang="en-US" sz="1800" b="0" dirty="0">
                <a:latin typeface="Söhne"/>
              </a:rPr>
              <a:t> questions</a:t>
            </a:r>
            <a:r>
              <a:rPr lang="en-US" sz="1800" b="0" i="0" dirty="0">
                <a:effectLst/>
                <a:latin typeface="Söhne"/>
              </a:rPr>
              <a:t> correctly or 5 questions in total, facilitating an engaging learning experience.</a:t>
            </a:r>
            <a:endParaRPr lang="en-US" sz="1800" dirty="0">
              <a:latin typeface="Söhne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0E25-4081-FEA8-7D1C-2311413EE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02" b="6857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19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prstClr val="whit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0072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Game plan for spring 2024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364970" y="1613627"/>
            <a:ext cx="1828800" cy="1135696"/>
          </a:xfr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tIns="164592" anchor="t" anchorCtr="0">
            <a:spAutoFit/>
          </a:bodyPr>
          <a:lstStyle/>
          <a:p>
            <a:r>
              <a:rPr lang="en-ZA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pre and post-test questions to measure security anxiety and motivation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2024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2024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ZA" dirty="0"/>
              <a:t>SENIOR RESEARCH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973519" y="2427760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Gather results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14336" y="5144276"/>
            <a:ext cx="1828800" cy="10156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Finalize pre and post-test questions and complete web app to host the interactive program.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5367840" y="5134927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Execute the project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>
              <a:solidFill>
                <a:schemeClr val="bg1"/>
              </a:solidFill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8501901" y="5078294"/>
            <a:ext cx="1828800" cy="5170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wrap="square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results &amp; complete paper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1440" y="2787144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30504" y="4535561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2905" y="2770632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6220283" y="4472043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9352814" y="4472044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A941B7F-30B4-48D8-922B-50F75DE0515D}"/>
              </a:ext>
            </a:extLst>
          </p:cNvPr>
          <p:cNvSpPr txBox="1">
            <a:spLocks/>
          </p:cNvSpPr>
          <p:nvPr/>
        </p:nvSpPr>
        <p:spPr>
          <a:xfrm>
            <a:off x="3810000" y="2090043"/>
            <a:ext cx="1828800" cy="6832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Meet with </a:t>
            </a:r>
            <a:r>
              <a:rPr lang="en-ZA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Dr.</a:t>
            </a:r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ZA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Eskenazi</a:t>
            </a:r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set up Qualtrics and SONA.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980CD952-FC35-4139-8EDE-2C70A51DEBFD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21708B-E686-4B2C-B0A5-896308457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49760" y="2807568"/>
            <a:ext cx="0" cy="594360"/>
          </a:xfrm>
          <a:prstGeom prst="line">
            <a:avLst/>
          </a:prstGeom>
          <a:ln w="12700">
            <a:solidFill>
              <a:schemeClr val="bg1">
                <a:alpha val="94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45AD17C5-5068-FD25-3B49-8EA0ABA66CF9}"/>
              </a:ext>
            </a:extLst>
          </p:cNvPr>
          <p:cNvSpPr txBox="1">
            <a:spLocks/>
          </p:cNvSpPr>
          <p:nvPr/>
        </p:nvSpPr>
        <p:spPr>
          <a:xfrm>
            <a:off x="9912630" y="2385700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Graduate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131733-2463-5CC5-BB47-B2F6F773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08901" y="2736565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771A-6987-1223-ECEB-5B591F38E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Key concerns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A5CE8-5C69-DF50-9546-97DEC85C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latin typeface="+mn-lt"/>
              </a:rPr>
              <a:t>Incorrect feedback</a:t>
            </a:r>
          </a:p>
          <a:p>
            <a:pPr algn="l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0D061-793B-D097-6A45-E1660409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1" t="42741" r="23484" b="8596"/>
          <a:stretch/>
        </p:blipFill>
        <p:spPr>
          <a:xfrm>
            <a:off x="675002" y="1574310"/>
            <a:ext cx="10841991" cy="53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771A-6987-1223-ECEB-5B591F38E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Key concerns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A5CE8-5C69-DF50-9546-97DEC85C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  <a:latin typeface="+mn-lt"/>
              </a:rPr>
              <a:t>Incorrect feedback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E6A645-D08D-8E0A-E743-B0C2FCE33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" t="52918" r="85"/>
          <a:stretch/>
        </p:blipFill>
        <p:spPr>
          <a:xfrm>
            <a:off x="-3" y="1742301"/>
            <a:ext cx="12192002" cy="4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4068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concerns Cont’d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498" y="4861560"/>
            <a:ext cx="4284418" cy="1352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Repeated questions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5CEABB6-07DC-46E8-9B57-56EC44A396E5}" type="slidenum">
              <a:rPr lang="en-US" sz="1400"/>
              <a:pPr algn="ctr">
                <a:spcAft>
                  <a:spcPts val="600"/>
                </a:spcAft>
              </a:pPr>
              <a:t>15</a:t>
            </a:fld>
            <a:endParaRPr lang="en-US" sz="140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 kern="1200"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5AFCA1-84AD-EBD0-08AA-C0B9045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0" t="25321" r="23697" b="10416"/>
          <a:stretch/>
        </p:blipFill>
        <p:spPr>
          <a:xfrm>
            <a:off x="4631306" y="0"/>
            <a:ext cx="75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33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Zende Magloire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Purpose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This initiative aims to revolutionize cybersecurity awareness training through automation provided by OpenAI.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By offering personalized and interactive education, this program will equip individuals with practical cybersecurity skills, enabling defense against digital threats.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74670" y="6356350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pic>
        <p:nvPicPr>
          <p:cNvPr id="13" name="Picture Placeholder 12" descr="Cartoon a cartoon of a cat&#10;&#10;Description automatically generated">
            <a:extLst>
              <a:ext uri="{FF2B5EF4-FFF2-40B4-BE49-F238E27FC236}">
                <a16:creationId xmlns:a16="http://schemas.microsoft.com/office/drawing/2014/main" id="{5CD3C432-C70E-DCB1-B5C4-07B9124C57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1" t="1330" r="-1" b="640"/>
          <a:stretch/>
        </p:blipFill>
        <p:spPr>
          <a:xfrm>
            <a:off x="6525453" y="0"/>
            <a:ext cx="5666547" cy="6858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51A1E-902D-48AF-9020-955120F399B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2DEC2AB0-AD5D-23DE-B7FB-17CD20BB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  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24F33FBC-ED8B-5877-6570-004051152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At-a-glance</a:t>
            </a:r>
          </a:p>
        </p:txBody>
      </p:sp>
      <p:pic>
        <p:nvPicPr>
          <p:cNvPr id="30" name="Picture Placeholder 157" descr="Cloud Icon">
            <a:extLst>
              <a:ext uri="{FF2B5EF4-FFF2-40B4-BE49-F238E27FC236}">
                <a16:creationId xmlns:a16="http://schemas.microsoft.com/office/drawing/2014/main" id="{413EA097-7B19-8BB7-BCF4-6FC6A0DDC3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6" b="96"/>
          <a:stretch/>
        </p:blipFill>
        <p:spPr/>
      </p:pic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DAC9834-0E75-E542-2370-0FDBC1CC5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Initiation</a:t>
            </a: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id="{3AB5C4FD-1C4E-72A5-479C-56B52402F1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Defining the project scope, objectives, and deliverables.</a:t>
            </a:r>
          </a:p>
        </p:txBody>
      </p:sp>
      <p:sp>
        <p:nvSpPr>
          <p:cNvPr id="146" name="Text Placeholder 145">
            <a:extLst>
              <a:ext uri="{FF2B5EF4-FFF2-40B4-BE49-F238E27FC236}">
                <a16:creationId xmlns:a16="http://schemas.microsoft.com/office/drawing/2014/main" id="{F2A039BC-EA78-7EE5-5BCD-6445C12EFA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90" name="Picture Placeholder 89" descr="3d Glasses outline">
            <a:extLst>
              <a:ext uri="{FF2B5EF4-FFF2-40B4-BE49-F238E27FC236}">
                <a16:creationId xmlns:a16="http://schemas.microsoft.com/office/drawing/2014/main" id="{A9898713-8A99-08D7-637C-53C4E2404AD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7574CEC2-3920-9E1F-1DC2-7551B8D28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Validating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C759D89D-5722-47C0-8606-D901DEFAA8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Detailed project plans created, including development of work breakdown structure.</a:t>
            </a:r>
          </a:p>
        </p:txBody>
      </p:sp>
      <p:sp>
        <p:nvSpPr>
          <p:cNvPr id="150" name="Text Placeholder 149">
            <a:extLst>
              <a:ext uri="{FF2B5EF4-FFF2-40B4-BE49-F238E27FC236}">
                <a16:creationId xmlns:a16="http://schemas.microsoft.com/office/drawing/2014/main" id="{B65663B2-F5C5-DC40-A432-3D45450951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119" name="Picture Placeholder 118" descr="Blueprint outline">
            <a:extLst>
              <a:ext uri="{FF2B5EF4-FFF2-40B4-BE49-F238E27FC236}">
                <a16:creationId xmlns:a16="http://schemas.microsoft.com/office/drawing/2014/main" id="{A934FCB9-7C01-1298-196C-DA9C13B08FA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EC632B1-B9E6-3EE9-91AC-C47F5219FE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3001" y="2556796"/>
            <a:ext cx="2406904" cy="381190"/>
          </a:xfrm>
        </p:spPr>
        <p:txBody>
          <a:bodyPr/>
          <a:lstStyle/>
          <a:p>
            <a:r>
              <a:rPr lang="en-US" dirty="0"/>
              <a:t>researching</a:t>
            </a:r>
          </a:p>
          <a:p>
            <a:endParaRPr lang="en-US" dirty="0"/>
          </a:p>
        </p:txBody>
      </p:sp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CAC3E407-C96F-DE57-9910-64CBADB843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Conducting research on how to effectively execute the project.</a:t>
            </a:r>
          </a:p>
          <a:p>
            <a:endParaRPr lang="en-US" dirty="0"/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id="{15E6A12E-9690-FBD5-1CAE-8D37EC4CB3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120" name="Picture Placeholder 119" descr="Playbook outline">
            <a:extLst>
              <a:ext uri="{FF2B5EF4-FFF2-40B4-BE49-F238E27FC236}">
                <a16:creationId xmlns:a16="http://schemas.microsoft.com/office/drawing/2014/main" id="{AC7FDD67-FD6B-557E-102B-1F5EB87B3FD0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A1232BD9-9CC5-ECC6-760C-C0CE012294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CEAEE197-84A9-7E49-AC95-96B3645EA8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Preparation to execute the project and put the plan into action.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1E7A-14B7-2A5F-ED27-B769CE0533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endParaRPr lang="en-US" dirty="0"/>
          </a:p>
        </p:txBody>
      </p:sp>
      <p:pic>
        <p:nvPicPr>
          <p:cNvPr id="121" name="Picture Placeholder 120" descr="Continuous Improvement outline">
            <a:extLst>
              <a:ext uri="{FF2B5EF4-FFF2-40B4-BE49-F238E27FC236}">
                <a16:creationId xmlns:a16="http://schemas.microsoft.com/office/drawing/2014/main" id="{ECE2A6B8-4CDC-FC62-4720-88375F6083D2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F744DCC4-E9B7-1CE6-4798-D32E323FD0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35440" y="2554454"/>
            <a:ext cx="2662936" cy="490427"/>
          </a:xfrm>
        </p:spPr>
        <p:txBody>
          <a:bodyPr/>
          <a:lstStyle/>
          <a:p>
            <a:r>
              <a:rPr lang="en-US" dirty="0"/>
              <a:t>experimenting</a:t>
            </a:r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5C53A9E8-67CB-044F-12C9-8C444FBC5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Experimenting with Chat-GPT and OpenAI playground and coding a comprehensive program.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6A48B-402F-3D84-EFCE-8827F9A3AF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endParaRPr lang="en-US" dirty="0"/>
          </a:p>
        </p:txBody>
      </p:sp>
      <p:pic>
        <p:nvPicPr>
          <p:cNvPr id="122" name="Picture Placeholder 121" descr="Door Open outline">
            <a:extLst>
              <a:ext uri="{FF2B5EF4-FFF2-40B4-BE49-F238E27FC236}">
                <a16:creationId xmlns:a16="http://schemas.microsoft.com/office/drawing/2014/main" id="{D03F848E-1594-8E4D-2369-DF382495F44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/>
      </p:pic>
      <p:sp>
        <p:nvSpPr>
          <p:cNvPr id="304" name="Slide Number Placeholder 303">
            <a:extLst>
              <a:ext uri="{FF2B5EF4-FFF2-40B4-BE49-F238E27FC236}">
                <a16:creationId xmlns:a16="http://schemas.microsoft.com/office/drawing/2014/main" id="{F5CF2189-9396-98CA-20BE-C96BEA96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t>0</a:t>
            </a:r>
            <a:fld id="{E6B975A5-EA91-314B-AF62-F6E264554D2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78B4CA-AAA9-04D3-7DCC-9AF67D4B6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99568" y="1475740"/>
            <a:ext cx="3291058" cy="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Initiating</a:t>
            </a:r>
          </a:p>
        </p:txBody>
      </p:sp>
      <p:grpSp>
        <p:nvGrpSpPr>
          <p:cNvPr id="3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/>
          </p:cNvSpPr>
          <p:nvPr/>
        </p:nvSpPr>
        <p:spPr>
          <a:xfrm>
            <a:off x="5484139" y="2682776"/>
            <a:ext cx="1728571" cy="1440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559575">
              <a:spcAft>
                <a:spcPts val="442"/>
              </a:spcAft>
            </a:pPr>
            <a:r>
              <a:rPr lang="en-US" kern="1200" dirty="0">
                <a:solidFill>
                  <a:srgbClr val="374151"/>
                </a:solidFill>
                <a:latin typeface="Söhne"/>
                <a:cs typeface="Times New Roman" panose="02020603050405020304" pitchFamily="18" charset="0"/>
              </a:rPr>
              <a:t>Decision to move beyond passive learning methods such as cybersecurity videos.</a:t>
            </a:r>
          </a:p>
          <a:p>
            <a:pPr defTabSz="559575">
              <a:spcAft>
                <a:spcPts val="442"/>
              </a:spcAft>
            </a:pP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/>
          </p:cNvSpPr>
          <p:nvPr/>
        </p:nvSpPr>
        <p:spPr>
          <a:xfrm>
            <a:off x="7630447" y="2682776"/>
            <a:ext cx="1728571" cy="144047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59575">
              <a:spcAft>
                <a:spcPts val="442"/>
              </a:spcAft>
            </a:pPr>
            <a:r>
              <a:rPr lang="en-US" kern="1200" dirty="0">
                <a:solidFill>
                  <a:srgbClr val="374151"/>
                </a:solidFill>
                <a:latin typeface="Söhne"/>
                <a:cs typeface="Times New Roman" panose="02020603050405020304" pitchFamily="18" charset="0"/>
              </a:rPr>
              <a:t>Introducing the idea of personalized surveys and Chat-GPT generated questions for a more interactive approach.</a:t>
            </a:r>
            <a:endParaRPr lang="en-US" dirty="0">
              <a:latin typeface="Söhne"/>
              <a:cs typeface="Times New Roman" panose="0202060305040502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/>
          </p:cNvSpPr>
          <p:nvPr/>
        </p:nvSpPr>
        <p:spPr>
          <a:xfrm>
            <a:off x="9776757" y="2682775"/>
            <a:ext cx="1728571" cy="263465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59575">
              <a:spcAft>
                <a:spcPts val="442"/>
              </a:spcAft>
            </a:pPr>
            <a:r>
              <a:rPr lang="en-US" kern="1200" dirty="0">
                <a:solidFill>
                  <a:srgbClr val="374151"/>
                </a:solidFill>
                <a:latin typeface="Söhne"/>
                <a:cs typeface="Times New Roman" panose="02020603050405020304" pitchFamily="18" charset="0"/>
              </a:rPr>
              <a:t>Sought Dr. </a:t>
            </a:r>
            <a:r>
              <a:rPr lang="en-US" kern="1200" dirty="0" err="1">
                <a:solidFill>
                  <a:srgbClr val="374151"/>
                </a:solidFill>
                <a:latin typeface="Söhne"/>
                <a:cs typeface="Times New Roman" panose="02020603050405020304" pitchFamily="18" charset="0"/>
              </a:rPr>
              <a:t>Eskenazi's</a:t>
            </a:r>
            <a:r>
              <a:rPr lang="en-US" kern="1200" dirty="0">
                <a:solidFill>
                  <a:srgbClr val="374151"/>
                </a:solidFill>
                <a:latin typeface="Söhne"/>
                <a:cs typeface="Times New Roman" panose="02020603050405020304" pitchFamily="18" charset="0"/>
              </a:rPr>
              <a:t> insights on utilizing personalized surveys effectively.</a:t>
            </a:r>
          </a:p>
          <a:p>
            <a:pPr defTabSz="559575">
              <a:spcAft>
                <a:spcPts val="442"/>
              </a:spcAft>
            </a:pPr>
            <a:b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/>
          </p:cNvSpPr>
          <p:nvPr/>
        </p:nvSpPr>
        <p:spPr>
          <a:xfrm>
            <a:off x="7298188" y="6241226"/>
            <a:ext cx="2592856" cy="230076"/>
          </a:xfrm>
          <a:prstGeom prst="rect">
            <a:avLst/>
          </a:prstGeom>
          <a:noFill/>
        </p:spPr>
        <p:txBody>
          <a:bodyPr/>
          <a:lstStyle/>
          <a:p>
            <a:pPr defTabSz="559575">
              <a:spcAft>
                <a:spcPts val="442"/>
              </a:spcAft>
            </a:pPr>
            <a:r>
              <a:rPr lang="en-ZA" sz="11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SENIOR RESEARCH PROJECT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/>
          </p:cNvSpPr>
          <p:nvPr/>
        </p:nvSpPr>
        <p:spPr>
          <a:xfrm>
            <a:off x="10223165" y="6231860"/>
            <a:ext cx="1728571" cy="230076"/>
          </a:xfrm>
          <a:prstGeom prst="rect">
            <a:avLst/>
          </a:prstGeom>
        </p:spPr>
        <p:txBody>
          <a:bodyPr/>
          <a:lstStyle/>
          <a:p>
            <a:pPr defTabSz="559575">
              <a:spcAft>
                <a:spcPts val="442"/>
              </a:spcAft>
            </a:pPr>
            <a:fld id="{B5CEABB6-07DC-46E8-9B57-56EC44A396E5}" type="slidenum">
              <a:rPr lang="en-US" sz="11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59575">
                <a:spcAft>
                  <a:spcPts val="442"/>
                </a:spcAft>
              </a:pPr>
              <a:t>4</a:t>
            </a:fld>
            <a:endParaRPr lang="en-US" dirty="0"/>
          </a:p>
        </p:txBody>
      </p:sp>
      <p:pic>
        <p:nvPicPr>
          <p:cNvPr id="25" name="Graphic 24" descr="Thought bubble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7468" y="2151627"/>
            <a:ext cx="460952" cy="460952"/>
          </a:xfrm>
          <a:prstGeom prst="rect">
            <a:avLst/>
          </a:prstGeom>
        </p:spPr>
      </p:pic>
      <p:pic>
        <p:nvPicPr>
          <p:cNvPr id="27" name="Graphic 26" descr="Lights On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64257" y="2165431"/>
            <a:ext cx="460952" cy="460952"/>
          </a:xfrm>
          <a:prstGeom prst="rect">
            <a:avLst/>
          </a:prstGeom>
        </p:spPr>
      </p:pic>
      <p:pic>
        <p:nvPicPr>
          <p:cNvPr id="29" name="Graphic 28" descr="Boardroom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410886" y="2173187"/>
            <a:ext cx="460952" cy="4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/>
          </p:cNvSpPr>
          <p:nvPr/>
        </p:nvSpPr>
        <p:spPr>
          <a:xfrm>
            <a:off x="4571517" y="2214020"/>
            <a:ext cx="2162291" cy="205321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defTabSz="603504">
              <a:spcAft>
                <a:spcPts val="450"/>
              </a:spcAft>
            </a:pPr>
            <a:r>
              <a:rPr lang="en-US" kern="1200" dirty="0">
                <a:latin typeface="Söhne"/>
                <a:ea typeface="+mn-ea"/>
                <a:cs typeface="+mn-cs"/>
              </a:rPr>
              <a:t>Unexpected discovery of the psychological aspect of the project.</a:t>
            </a:r>
          </a:p>
          <a:p>
            <a:pPr defTabSz="603504">
              <a:spcAft>
                <a:spcPts val="450"/>
              </a:spcAft>
            </a:pPr>
            <a:endParaRPr lang="en-US" kern="1200" dirty="0">
              <a:latin typeface="Söhne"/>
              <a:ea typeface="+mn-ea"/>
              <a:cs typeface="+mn-cs"/>
            </a:endParaRP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Hypothesis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Control group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Measurements 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/>
          </p:cNvSpPr>
          <p:nvPr/>
        </p:nvSpPr>
        <p:spPr>
          <a:xfrm>
            <a:off x="6839411" y="2205284"/>
            <a:ext cx="2501449" cy="2279630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defTabSz="603504">
              <a:spcAft>
                <a:spcPts val="450"/>
              </a:spcAft>
            </a:pPr>
            <a:r>
              <a:rPr lang="en-US" sz="1900" kern="1200" dirty="0">
                <a:latin typeface="Söhne"/>
                <a:ea typeface="+mn-ea"/>
                <a:cs typeface="+mn-cs"/>
              </a:rPr>
              <a:t>Subsequent meeting with Dr. Plante and Dr. </a:t>
            </a:r>
            <a:r>
              <a:rPr lang="en-US" sz="1900" kern="1200" dirty="0" err="1">
                <a:latin typeface="Söhne"/>
                <a:ea typeface="+mn-ea"/>
                <a:cs typeface="+mn-cs"/>
              </a:rPr>
              <a:t>Scarlato</a:t>
            </a:r>
            <a:r>
              <a:rPr lang="en-US" sz="1900" kern="1200" dirty="0">
                <a:latin typeface="Söhne"/>
                <a:ea typeface="+mn-ea"/>
                <a:cs typeface="+mn-cs"/>
              </a:rPr>
              <a:t> </a:t>
            </a:r>
            <a:r>
              <a:rPr lang="en-US" sz="1900" kern="1200" dirty="0">
                <a:latin typeface="+mn-lt"/>
                <a:ea typeface="+mn-ea"/>
                <a:cs typeface="+mn-cs"/>
              </a:rPr>
              <a:t>to discuss new findings and the way forward.</a:t>
            </a:r>
          </a:p>
          <a:p>
            <a:pPr defTabSz="603504">
              <a:spcAft>
                <a:spcPts val="450"/>
              </a:spcAft>
            </a:pPr>
            <a:endParaRPr lang="en-US" sz="1900" kern="1200" dirty="0">
              <a:latin typeface="+mn-lt"/>
              <a:ea typeface="+mn-ea"/>
              <a:cs typeface="+mn-cs"/>
            </a:endParaRP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latin typeface="+mn-lt"/>
                <a:ea typeface="+mn-ea"/>
                <a:cs typeface="+mn-cs"/>
              </a:rPr>
              <a:t>Participation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/>
          </p:cNvSpPr>
          <p:nvPr/>
        </p:nvSpPr>
        <p:spPr>
          <a:xfrm>
            <a:off x="9446463" y="2205285"/>
            <a:ext cx="2518110" cy="238848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defTabSz="603504" fontAlgn="base">
              <a:spcAft>
                <a:spcPts val="45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Follow-up meeting with Dr. Plante and Dr.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Eskenazi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discuss new concerns and finalize the next few steps.</a:t>
            </a:r>
          </a:p>
          <a:p>
            <a:pPr defTabSz="603504" fontAlgn="base">
              <a:spcAft>
                <a:spcPts val="45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8595" indent="-188595" defTabSz="603504" fontAlgn="base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SONA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/>
          </p:cNvSpPr>
          <p:nvPr/>
        </p:nvSpPr>
        <p:spPr>
          <a:xfrm>
            <a:off x="6718569" y="4794370"/>
            <a:ext cx="2743134" cy="243411"/>
          </a:xfrm>
          <a:prstGeom prst="rect">
            <a:avLst/>
          </a:prstGeom>
          <a:noFill/>
        </p:spPr>
        <p:txBody>
          <a:bodyPr/>
          <a:lstStyle/>
          <a:p>
            <a:pPr defTabSz="603504">
              <a:spcAft>
                <a:spcPts val="450"/>
              </a:spcAft>
            </a:pPr>
            <a:r>
              <a:rPr lang="en-ZA" sz="118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SENIOR RESEARCH PROJECT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/>
          </p:cNvSpPr>
          <p:nvPr/>
        </p:nvSpPr>
        <p:spPr>
          <a:xfrm>
            <a:off x="9912473" y="4794369"/>
            <a:ext cx="1828756" cy="243411"/>
          </a:xfrm>
          <a:prstGeom prst="rect">
            <a:avLst/>
          </a:prstGeom>
        </p:spPr>
        <p:txBody>
          <a:bodyPr/>
          <a:lstStyle/>
          <a:p>
            <a:pPr defTabSz="603504">
              <a:spcAft>
                <a:spcPts val="450"/>
              </a:spcAft>
            </a:pPr>
            <a:fld id="{B5CEABB6-07DC-46E8-9B57-56EC44A396E5}" type="slidenum">
              <a:rPr lang="en-US" sz="11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03504">
                <a:spcAft>
                  <a:spcPts val="450"/>
                </a:spcAft>
              </a:pPr>
              <a:t>5</a:t>
            </a:fld>
            <a:endParaRPr lang="en-US" dirty="0"/>
          </a:p>
        </p:txBody>
      </p:sp>
      <p:pic>
        <p:nvPicPr>
          <p:cNvPr id="25" name="Graphic 24" descr="Lost with solid fill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98486" y="1671963"/>
            <a:ext cx="487668" cy="487668"/>
          </a:xfrm>
          <a:prstGeom prst="rect">
            <a:avLst/>
          </a:prstGeom>
        </p:spPr>
      </p:pic>
      <p:pic>
        <p:nvPicPr>
          <p:cNvPr id="27" name="Graphic 26" descr="Meeting with solid fill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89365" y="1717613"/>
            <a:ext cx="487668" cy="487668"/>
          </a:xfrm>
          <a:prstGeom prst="rect">
            <a:avLst/>
          </a:prstGeom>
        </p:spPr>
      </p:pic>
      <p:pic>
        <p:nvPicPr>
          <p:cNvPr id="29" name="Graphic 28" descr="Online meeting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39183" y="1717616"/>
            <a:ext cx="487668" cy="4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28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CD904-BB7D-A371-F242-06AF42AB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Researching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953E-46B9-88C8-FF4A-6EBEA842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4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6</a:t>
            </a:fld>
            <a:endParaRPr lang="en-US" sz="14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1A8CC-AC67-EFBE-99D9-CF159D9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39C5-45DE-7D69-781B-74478ECD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114" y="3000923"/>
            <a:ext cx="2557542" cy="31760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Examined current cybersecurity programs and identified prevalent cyber attacks and educational security topics.</a:t>
            </a:r>
            <a:endParaRPr lang="en-US" sz="18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AE5954D-719F-A5C1-52DF-1A34262F8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962" t="11596" r="8913" b="6031"/>
          <a:stretch/>
        </p:blipFill>
        <p:spPr>
          <a:xfrm>
            <a:off x="4067749" y="-1"/>
            <a:ext cx="8122242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4439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CD904-BB7D-A371-F242-06AF42AB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Researching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953E-46B9-88C8-FF4A-6EBEA842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4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4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1A8CC-AC67-EFBE-99D9-CF159D9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39C5-45DE-7D69-781B-74478ECD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114" y="3000923"/>
            <a:ext cx="2557542" cy="31760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Examined current cybersecurity programs and identified prevalent cyber attacks and educational security topics.</a:t>
            </a:r>
            <a:endParaRPr lang="en-US" sz="18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F4B0BB-3809-8B2C-B9E1-69E674566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275" t="11151" r="10484" b="5890"/>
          <a:stretch/>
        </p:blipFill>
        <p:spPr>
          <a:xfrm>
            <a:off x="4059946" y="0"/>
            <a:ext cx="812459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374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7B8F7C9-A02F-F28C-E86F-9521AEDF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07" t="6484" r="4603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Planning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dirty="0">
                <a:effectLst/>
              </a:rPr>
              <a:t>Utilization of GPT-4 for real-time question generation during the interactive program.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8600" y="6356350"/>
            <a:ext cx="3096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8165592" y="3548340"/>
            <a:ext cx="2743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164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Planning (measurement)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2304707"/>
            <a:ext cx="4800600" cy="398338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Employed pre and post-tests to gauge program effectiveness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Utilized Chat-GPT to generate questions, carefully selecting and modifying them as needed.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Graphic 24" descr="Fork In Road with solid fill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55734" y="1866769"/>
            <a:ext cx="2784532" cy="278453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229" y="6356350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9A18AE-FF91-2FF6-B8E2-A56C88EDC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1262" t="10025" r="9660" b="5815"/>
          <a:stretch/>
        </p:blipFill>
        <p:spPr>
          <a:xfrm>
            <a:off x="5483224" y="-68260"/>
            <a:ext cx="6757017" cy="6926260"/>
          </a:xfrm>
          <a:prstGeom prst="rect">
            <a:avLst/>
          </a:prstGeom>
          <a:noFill/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4374203" y="6561136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ZA" dirty="0"/>
              <a:t>Chat-GPT pre-test question snippet</a:t>
            </a:r>
          </a:p>
        </p:txBody>
      </p:sp>
    </p:spTree>
    <p:extLst>
      <p:ext uri="{BB962C8B-B14F-4D97-AF65-F5344CB8AC3E}">
        <p14:creationId xmlns:p14="http://schemas.microsoft.com/office/powerpoint/2010/main" val="11140554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6ABA68-728F-44C2-8940-18E1D6B008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40516B-48FB-4D57-95FA-8E4F976B9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3142</TotalTime>
  <Words>531</Words>
  <Application>Microsoft Office PowerPoint</Application>
  <PresentationFormat>Widescreen</PresentationFormat>
  <Paragraphs>126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ADLaM Display</vt:lpstr>
      <vt:lpstr>Arial</vt:lpstr>
      <vt:lpstr>Avenir Next LT Pro </vt:lpstr>
      <vt:lpstr>Avenir Next LT Pro Demi</vt:lpstr>
      <vt:lpstr>Calibri</vt:lpstr>
      <vt:lpstr>Calibri Light</vt:lpstr>
      <vt:lpstr>Söhne</vt:lpstr>
      <vt:lpstr>Custom</vt:lpstr>
      <vt:lpstr>Office Theme</vt:lpstr>
      <vt:lpstr>A new approach to cybersecurity awareness: automated by OpenAI  Creating a unique cybersecurity awareness program distinct from existing platforms. </vt:lpstr>
      <vt:lpstr>Purpose</vt:lpstr>
      <vt:lpstr>Project timeline  </vt:lpstr>
      <vt:lpstr>Initiating</vt:lpstr>
      <vt:lpstr>Validating</vt:lpstr>
      <vt:lpstr>Researching</vt:lpstr>
      <vt:lpstr>Researching</vt:lpstr>
      <vt:lpstr>Planning (Training)</vt:lpstr>
      <vt:lpstr>Planning (measurement)</vt:lpstr>
      <vt:lpstr>Planning (control group)</vt:lpstr>
      <vt:lpstr>Experimenting</vt:lpstr>
      <vt:lpstr>Game plan for spring 2024</vt:lpstr>
      <vt:lpstr>Key concerns</vt:lpstr>
      <vt:lpstr>Key concerns</vt:lpstr>
      <vt:lpstr>Key concerns Cont’d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approach to cybersecurity awareness: automated by OpenAI</dc:title>
  <dc:creator>Zende Magloire</dc:creator>
  <cp:lastModifiedBy>Zende Magloire</cp:lastModifiedBy>
  <cp:revision>35</cp:revision>
  <dcterms:created xsi:type="dcterms:W3CDTF">2023-11-27T01:20:31Z</dcterms:created>
  <dcterms:modified xsi:type="dcterms:W3CDTF">2023-12-07T17:46:01Z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